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4"/>
    <p:sldMasterId id="2147483685" r:id="rId5"/>
    <p:sldMasterId id="2147483709" r:id="rId6"/>
    <p:sldMasterId id="2147483741" r:id="rId7"/>
  </p:sldMasterIdLst>
  <p:notesMasterIdLst>
    <p:notesMasterId r:id="rId19"/>
  </p:notesMasterIdLst>
  <p:handoutMasterIdLst>
    <p:handoutMasterId r:id="rId20"/>
  </p:handoutMasterIdLst>
  <p:sldIdLst>
    <p:sldId id="305" r:id="rId8"/>
    <p:sldId id="425" r:id="rId9"/>
    <p:sldId id="434" r:id="rId10"/>
    <p:sldId id="413" r:id="rId11"/>
    <p:sldId id="419" r:id="rId12"/>
    <p:sldId id="416" r:id="rId13"/>
    <p:sldId id="417" r:id="rId14"/>
    <p:sldId id="436" r:id="rId15"/>
    <p:sldId id="441" r:id="rId16"/>
    <p:sldId id="442" r:id="rId17"/>
    <p:sldId id="424" r:id="rId18"/>
  </p:sldIdLst>
  <p:sldSz cx="9144000" cy="5143500" type="screen16x9"/>
  <p:notesSz cx="6985000" cy="9283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6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ian Clark" initials="BC" lastIdx="5" clrIdx="0"/>
  <p:cmAuthor id="2" name="Ken Heatherly" initials="KH" lastIdx="2" clrIdx="1"/>
  <p:cmAuthor id="3" name="Liz Bauer" initials="LB" lastIdx="1" clrIdx="2"/>
  <p:cmAuthor id="4" name="Ken Kennedy" initials="KK" lastIdx="4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A1B6"/>
    <a:srgbClr val="7A2426"/>
    <a:srgbClr val="ED3724"/>
    <a:srgbClr val="5B717D"/>
    <a:srgbClr val="EAEAEA"/>
    <a:srgbClr val="CCD6DF"/>
    <a:srgbClr val="F2F2F2"/>
    <a:srgbClr val="0490BC"/>
    <a:srgbClr val="91B44A"/>
    <a:srgbClr val="85A6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4" autoAdjust="0"/>
    <p:restoredTop sz="92147" autoAdjust="0"/>
  </p:normalViewPr>
  <p:slideViewPr>
    <p:cSldViewPr showGuides="1">
      <p:cViewPr varScale="1">
        <p:scale>
          <a:sx n="122" d="100"/>
          <a:sy n="122" d="100"/>
        </p:scale>
        <p:origin x="393" y="57"/>
      </p:cViewPr>
      <p:guideLst>
        <p:guide orient="horz"/>
        <p:guide pos="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1" d="100"/>
          <a:sy n="61" d="100"/>
        </p:scale>
        <p:origin x="-2506" y="-77"/>
      </p:cViewPr>
      <p:guideLst>
        <p:guide orient="horz" pos="2924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1867BF48-70F1-411C-BBC1-D4A6DF325058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526453C2-68DF-4782-B80C-08879780704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87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56550" y="0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/>
          <a:lstStyle>
            <a:lvl1pPr algn="r">
              <a:defRPr sz="1200"/>
            </a:lvl1pPr>
          </a:lstStyle>
          <a:p>
            <a:fld id="{79107460-EF27-49C7-A0A3-0C3788E0472E}" type="datetimeFigureOut">
              <a:rPr lang="en-US" smtClean="0"/>
              <a:pPr/>
              <a:t>10/25/2017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8463" y="696913"/>
            <a:ext cx="6188075" cy="3481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958" tIns="46479" rIns="92958" bIns="464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8500" y="4409758"/>
            <a:ext cx="5588000" cy="4177665"/>
          </a:xfrm>
          <a:prstGeom prst="rect">
            <a:avLst/>
          </a:prstGeom>
        </p:spPr>
        <p:txBody>
          <a:bodyPr vert="horz" lIns="92958" tIns="46479" rIns="92958" bIns="4647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56550" y="8817904"/>
            <a:ext cx="3026833" cy="464185"/>
          </a:xfrm>
          <a:prstGeom prst="rect">
            <a:avLst/>
          </a:prstGeom>
        </p:spPr>
        <p:txBody>
          <a:bodyPr vert="horz" lIns="92958" tIns="46479" rIns="92958" bIns="46479" rtlCol="0" anchor="b"/>
          <a:lstStyle>
            <a:lvl1pPr algn="r">
              <a:defRPr sz="1200"/>
            </a:lvl1pPr>
          </a:lstStyle>
          <a:p>
            <a:fld id="{10123C24-0C4B-4532-916C-040E929711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347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8463" y="696913"/>
            <a:ext cx="6188075" cy="34813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0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555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6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682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86258"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EB2F42-7EB3-426A-AE0F-BE645EFDC311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59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123C24-0C4B-4532-916C-040E929711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512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907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quares and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E7161A"/>
              </a:buClr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rgbClr val="E7161A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rgbClr val="E7161A"/>
              </a:buClr>
              <a:buFont typeface="Lucida Grande"/>
              <a:buChar char="-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rgbClr val="E7161A"/>
              </a:buClr>
              <a:buFont typeface="Lucida Grande"/>
              <a:buChar char="›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rgbClr val="E7161A"/>
              </a:buClr>
              <a:buFont typeface="Courier New"/>
              <a:buChar char="o"/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rgbClr val="E22123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5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8267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5717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153356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8" name="Rounded Rectangle 2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4345183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8794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s and Dark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571750" indent="-285750">
              <a:buClr>
                <a:schemeClr val="accent5"/>
              </a:buClr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rgbClr val="8A1F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3" name="Rounded Rectangle 22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4313668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5383004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1410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5pPr>
            <a:lvl6pPr marL="2571750" indent="-285750">
              <a:buClr>
                <a:schemeClr val="accent1"/>
              </a:buClr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935298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553883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1273143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420019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Picture 8" descr="csgi-squar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0" name="Picture 9" descr="CSG Color CMY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883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hite with Dark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78533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mall-squares-gre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709" y="3987010"/>
            <a:ext cx="9141291" cy="11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CSG Color CMYK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58239" y="4210025"/>
            <a:ext cx="1544012" cy="531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 dirty="0">
                <a:solidFill>
                  <a:srgbClr val="4B4B4D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B4B4D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B4B4D"/>
                </a:solidFill>
              </a:rPr>
              <a:t>Englewood,</a:t>
            </a:r>
            <a:r>
              <a:rPr lang="en-US" sz="1050" baseline="0" dirty="0">
                <a:solidFill>
                  <a:srgbClr val="4B4B4D"/>
                </a:solidFill>
              </a:rPr>
              <a:t> CO 80112</a:t>
            </a:r>
            <a:endParaRPr lang="en-US" sz="1050" dirty="0">
              <a:solidFill>
                <a:srgbClr val="4B4B4D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202" y="4350435"/>
            <a:ext cx="1228024" cy="385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 dirty="0">
                <a:solidFill>
                  <a:srgbClr val="4B4B4D"/>
                </a:solidFill>
              </a:rPr>
              <a:t>T: +1</a:t>
            </a:r>
            <a:r>
              <a:rPr lang="en-US" sz="1050" b="0" baseline="0" dirty="0">
                <a:solidFill>
                  <a:srgbClr val="4B4B4D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 dirty="0">
                <a:solidFill>
                  <a:srgbClr val="4B4B4D"/>
                </a:solidFill>
              </a:rPr>
              <a:t>F: +1 303 200 3333</a:t>
            </a:r>
            <a:endParaRPr lang="en-US" sz="1050" b="0" dirty="0">
              <a:solidFill>
                <a:srgbClr val="4B4B4D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556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3987010"/>
            <a:ext cx="9147641" cy="11564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58239" y="4210025"/>
            <a:ext cx="1544012" cy="531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 dirty="0">
                <a:solidFill>
                  <a:schemeClr val="bg1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Englewood,</a:t>
            </a:r>
            <a:r>
              <a:rPr lang="en-US" sz="1050" baseline="0" dirty="0">
                <a:solidFill>
                  <a:schemeClr val="bg1"/>
                </a:solidFill>
              </a:rPr>
              <a:t> CO 80112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08202" y="4350435"/>
            <a:ext cx="1228024" cy="385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 dirty="0">
                <a:solidFill>
                  <a:srgbClr val="FFFFFF"/>
                </a:solidFill>
              </a:rPr>
              <a:t>T: +1</a:t>
            </a:r>
            <a:r>
              <a:rPr lang="en-US" sz="1050" b="0" baseline="0" dirty="0">
                <a:solidFill>
                  <a:srgbClr val="FFFFFF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 dirty="0">
                <a:solidFill>
                  <a:srgbClr val="FFFFFF"/>
                </a:solidFill>
              </a:rPr>
              <a:t>F: +1 303 200 3333</a:t>
            </a:r>
            <a:endParaRPr lang="en-US" sz="1050" b="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49" cy="5946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3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9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14347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992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1450"/>
            <a:ext cx="9144000" cy="485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352120"/>
            <a:ext cx="5334000" cy="438581"/>
          </a:xfrm>
        </p:spPr>
        <p:txBody>
          <a:bodyPr anchor="b" anchorCtr="0">
            <a:noAutofit/>
          </a:bodyPr>
          <a:lstStyle>
            <a:lvl1pPr>
              <a:lnSpc>
                <a:spcPts val="28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7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661" y="4403090"/>
            <a:ext cx="1060633" cy="471982"/>
          </a:xfrm>
          <a:prstGeom prst="rect">
            <a:avLst/>
          </a:prstGeom>
          <a:noFill/>
        </p:spPr>
      </p:pic>
      <p:sp>
        <p:nvSpPr>
          <p:cNvPr id="60" name="Text Placeholder 59"/>
          <p:cNvSpPr>
            <a:spLocks noGrp="1"/>
          </p:cNvSpPr>
          <p:nvPr userDrawn="1">
            <p:ph type="body" sz="quarter" idx="10"/>
          </p:nvPr>
        </p:nvSpPr>
        <p:spPr>
          <a:xfrm>
            <a:off x="3200400" y="1733550"/>
            <a:ext cx="4114800" cy="571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Picture 2" descr="Z:\Clients\CSG\Assets (2011 Rebrand)\Image Library\Square Frames\PowerPoint\TitlePag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" y="2419350"/>
            <a:ext cx="9134221" cy="1983740"/>
          </a:xfrm>
          <a:prstGeom prst="rect">
            <a:avLst/>
          </a:prstGeom>
          <a:noFill/>
        </p:spPr>
      </p:pic>
      <p:sp>
        <p:nvSpPr>
          <p:cNvPr id="7" name="Footer Placeholder 22"/>
          <p:cNvSpPr txBox="1">
            <a:spLocks/>
          </p:cNvSpPr>
          <p:nvPr userDrawn="1"/>
        </p:nvSpPr>
        <p:spPr>
          <a:xfrm>
            <a:off x="228600" y="4626825"/>
            <a:ext cx="8610600" cy="593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AU" sz="800" b="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CSG International Confidential and Proprietary Information                                                                </a:t>
            </a:r>
            <a:r>
              <a:rPr lang="en-AU" sz="800" b="1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pic>
        <p:nvPicPr>
          <p:cNvPr id="9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lue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12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een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9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2400" y="114300"/>
            <a:ext cx="88392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429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Orange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9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420019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2" name="Picture 11" descr="CSG Color CMYK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0"/>
            <a:ext cx="1327150" cy="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25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14300"/>
            <a:ext cx="9144000" cy="491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078"/>
            <a:ext cx="7543800" cy="33944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buSzPct val="100000"/>
              <a:buFont typeface="Arial" pitchFamily="34" charset="0"/>
              <a:buChar char="-"/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SzPct val="100000"/>
              <a:buFont typeface="Calibri" pitchFamily="34" charset="0"/>
              <a:buChar char="›"/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buSzPct val="100000"/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7700" y="6081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2400" y="114300"/>
            <a:ext cx="88392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5052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ing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pic>
        <p:nvPicPr>
          <p:cNvPr id="9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08710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25994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quares and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34" name="Rounded Rectangle 33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6" name="Footer Placeholder 22"/>
          <p:cNvSpPr txBox="1">
            <a:spLocks/>
          </p:cNvSpPr>
          <p:nvPr userDrawn="1"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975611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77895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4360" y="4561070"/>
            <a:ext cx="7955280" cy="184666"/>
          </a:xfrm>
        </p:spPr>
        <p:txBody>
          <a:bodyPr anchor="b" anchorCtr="0">
            <a:spAutoFit/>
          </a:bodyPr>
          <a:lstStyle>
            <a:lvl1pPr marL="0" indent="0" algn="l">
              <a:lnSpc>
                <a:spcPct val="100000"/>
              </a:lnSpc>
              <a:spcAft>
                <a:spcPts val="0"/>
              </a:spcAft>
              <a:buNone/>
              <a:defRPr sz="1200" b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4360" y="445770"/>
            <a:ext cx="7955280" cy="44319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94360" y="960120"/>
            <a:ext cx="7955280" cy="3566160"/>
          </a:xfrm>
        </p:spPr>
        <p:txBody>
          <a:bodyPr/>
          <a:lstStyle>
            <a:lvl1pPr marL="274320" indent="-274320">
              <a:buFont typeface="Arial Black" pitchFamily="34" charset="0"/>
              <a:buChar char="›"/>
              <a:defRPr sz="28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822960" indent="-182880">
              <a:buClr>
                <a:schemeClr val="accent1"/>
              </a:buClr>
              <a:buFont typeface="Arial" pitchFamily="34" charset="0"/>
              <a:buChar char="•"/>
              <a:defRPr sz="24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371600" indent="-182880">
              <a:buClr>
                <a:schemeClr val="tx2"/>
              </a:buClr>
              <a:buFont typeface="Arial" pitchFamily="34" charset="0"/>
              <a:buChar char="›"/>
              <a:defRPr sz="20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indent="-182880">
              <a:buClr>
                <a:schemeClr val="tx2"/>
              </a:buClr>
              <a:buFont typeface="Arial" pitchFamily="34" charset="0"/>
              <a:buChar char="›"/>
              <a:defRPr sz="20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371600" indent="-182880">
              <a:buClr>
                <a:schemeClr val="tx2"/>
              </a:buClr>
              <a:buFont typeface="Arial" pitchFamily="34" charset="0"/>
              <a:buChar char="›"/>
              <a:defRPr sz="2000" b="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47472" y="4924044"/>
            <a:ext cx="4648200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7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© 2014 Forrester Research, Inc. Reproduction Prohibited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6976872" y="4924044"/>
            <a:ext cx="1828800" cy="16459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spcAft>
                <a:spcPts val="600"/>
              </a:spcAft>
            </a:pPr>
            <a:fld id="{AE37EF82-0B25-4B89-B1EA-AE4F268844BE}" type="slidenum">
              <a:rPr lang="en-US" sz="750" smtClean="0">
                <a:solidFill>
                  <a:schemeClr val="tx2"/>
                </a:solidFill>
              </a:rPr>
              <a:pPr algn="r">
                <a:spcAft>
                  <a:spcPts val="600"/>
                </a:spcAft>
              </a:pPr>
              <a:t>‹#›</a:t>
            </a:fld>
            <a:endParaRPr lang="en-US" sz="750" dirty="0" err="1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9241748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05978"/>
            <a:ext cx="6248400" cy="536972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006078"/>
            <a:ext cx="7543800" cy="33944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buSzPct val="100000"/>
              <a:buFont typeface="Wingdings" pitchFamily="2" charset="2"/>
              <a:buChar char="§"/>
              <a:defRPr sz="1800" b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SzPct val="100000"/>
              <a:buFont typeface="Arial" pitchFamily="34" charset="0"/>
              <a:buChar char="•"/>
              <a:defRPr sz="15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buSzPct val="100000"/>
              <a:buFont typeface="Arial" pitchFamily="34" charset="0"/>
              <a:buChar char="-"/>
              <a:defRPr sz="135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SzPct val="100000"/>
              <a:buFont typeface="Calibri" pitchFamily="34" charset="0"/>
              <a:buChar char="›"/>
              <a:defRPr sz="12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buSzPct val="100000"/>
              <a:buFont typeface="Courier New" pitchFamily="49" charset="0"/>
              <a:buChar char="o"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707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71450"/>
            <a:ext cx="9144000" cy="48577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1352120"/>
            <a:ext cx="5334000" cy="438581"/>
          </a:xfrm>
        </p:spPr>
        <p:txBody>
          <a:bodyPr anchor="b" anchorCtr="0">
            <a:noAutofit/>
          </a:bodyPr>
          <a:lstStyle>
            <a:lvl1pPr>
              <a:lnSpc>
                <a:spcPts val="28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7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66661" y="4403090"/>
            <a:ext cx="1060633" cy="471982"/>
          </a:xfrm>
          <a:prstGeom prst="rect">
            <a:avLst/>
          </a:prstGeom>
          <a:noFill/>
        </p:spPr>
      </p:pic>
      <p:sp>
        <p:nvSpPr>
          <p:cNvPr id="60" name="Text Placeholder 59"/>
          <p:cNvSpPr>
            <a:spLocks noGrp="1"/>
          </p:cNvSpPr>
          <p:nvPr userDrawn="1">
            <p:ph type="body" sz="quarter" idx="10"/>
          </p:nvPr>
        </p:nvSpPr>
        <p:spPr>
          <a:xfrm>
            <a:off x="3200400" y="1733550"/>
            <a:ext cx="4114800" cy="5715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/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8" name="Picture 2" descr="Z:\Clients\CSG\Assets (2011 Rebrand)\Image Library\Square Frames\PowerPoint\TitlePag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" y="2419350"/>
            <a:ext cx="9134221" cy="1983740"/>
          </a:xfrm>
          <a:prstGeom prst="rect">
            <a:avLst/>
          </a:prstGeom>
          <a:noFill/>
        </p:spPr>
      </p:pic>
      <p:sp>
        <p:nvSpPr>
          <p:cNvPr id="7" name="Footer Placeholder 22"/>
          <p:cNvSpPr txBox="1">
            <a:spLocks/>
          </p:cNvSpPr>
          <p:nvPr userDrawn="1"/>
        </p:nvSpPr>
        <p:spPr>
          <a:xfrm>
            <a:off x="228600" y="4626825"/>
            <a:ext cx="8839200" cy="593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AU" sz="800" b="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  <a:p>
            <a:pPr algn="l"/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CSG International Confidential and Proprietary Information                                                                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63981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Grey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" name="Rounded Rectangle 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084242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Red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pic>
        <p:nvPicPr>
          <p:cNvPr id="9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95244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Blue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12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2884693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114300"/>
            <a:ext cx="89916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352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een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9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993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Cover_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2400" y="114300"/>
            <a:ext cx="88392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4290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Orange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sp>
        <p:nvSpPr>
          <p:cNvPr id="9" name="Title 90"/>
          <p:cNvSpPr>
            <a:spLocks noGrp="1"/>
          </p:cNvSpPr>
          <p:nvPr>
            <p:ph type="title"/>
          </p:nvPr>
        </p:nvSpPr>
        <p:spPr>
          <a:xfrm>
            <a:off x="2895600" y="1200150"/>
            <a:ext cx="5257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688506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114300"/>
            <a:ext cx="9144000" cy="491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  <p:sp>
        <p:nvSpPr>
          <p:cNvPr id="4" name="Footer Placeholder 22"/>
          <p:cNvSpPr txBox="1">
            <a:spLocks/>
          </p:cNvSpPr>
          <p:nvPr userDrawn="1"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65229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06078"/>
            <a:ext cx="7543800" cy="33944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buSzPct val="100000"/>
              <a:buFont typeface="Wingdings" pitchFamily="2" charset="2"/>
              <a:buChar char="§"/>
              <a:defRPr sz="2400" b="0">
                <a:solidFill>
                  <a:schemeClr val="tx1"/>
                </a:solidFill>
              </a:defRPr>
            </a:lvl1pPr>
            <a:lvl2pPr>
              <a:buClr>
                <a:schemeClr val="accent1"/>
              </a:buClr>
              <a:buSzPct val="100000"/>
              <a:buFont typeface="Arial" pitchFamily="34" charset="0"/>
              <a:buChar char="•"/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1"/>
              </a:buClr>
              <a:buSzPct val="100000"/>
              <a:buFont typeface="Arial" pitchFamily="34" charset="0"/>
              <a:buChar char="-"/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1"/>
              </a:buClr>
              <a:buSzPct val="100000"/>
              <a:buFont typeface="Calibri" pitchFamily="34" charset="0"/>
              <a:buChar char="›"/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1"/>
              </a:buClr>
              <a:buSzPct val="100000"/>
              <a:buFont typeface="Courier New" pitchFamily="49" charset="0"/>
              <a:buChar char="o"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597700" y="6081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14400" y="205978"/>
            <a:ext cx="6553200" cy="5369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1800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006078"/>
            <a:ext cx="3810000" cy="33944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76800" y="1006078"/>
            <a:ext cx="3810000" cy="33944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6208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3" y="1008126"/>
            <a:ext cx="3732333" cy="700088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3" y="1714500"/>
            <a:ext cx="3732333" cy="274320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1008126"/>
            <a:ext cx="3733800" cy="700088"/>
          </a:xfrm>
        </p:spPr>
        <p:txBody>
          <a:bodyPr anchor="b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1714500"/>
            <a:ext cx="3733800" cy="2743200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265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38581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52400" y="114300"/>
            <a:ext cx="8915400" cy="742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1008126"/>
            <a:ext cx="3008313" cy="877824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06078"/>
            <a:ext cx="5111750" cy="3623072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400"/>
            </a:lvl1pPr>
            <a:lvl2pPr>
              <a:buClr>
                <a:schemeClr val="accent1"/>
              </a:buClr>
              <a:defRPr sz="2000"/>
            </a:lvl2pPr>
            <a:lvl3pPr>
              <a:buClr>
                <a:schemeClr val="accent1"/>
              </a:buClr>
              <a:defRPr sz="1800"/>
            </a:lvl3pPr>
            <a:lvl4pPr>
              <a:buClr>
                <a:schemeClr val="accent1"/>
              </a:buClr>
              <a:defRPr sz="1600"/>
            </a:lvl4pPr>
            <a:lvl5pPr>
              <a:buClr>
                <a:schemeClr val="accent1"/>
              </a:buCl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900239"/>
            <a:ext cx="3008313" cy="2728913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9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86468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Dark Red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4649189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0" name="Group 139"/>
          <p:cNvGrpSpPr/>
          <p:nvPr userDrawn="1"/>
        </p:nvGrpSpPr>
        <p:grpSpPr>
          <a:xfrm>
            <a:off x="76200" y="57151"/>
            <a:ext cx="9067800" cy="3486126"/>
            <a:chOff x="76200" y="76200"/>
            <a:chExt cx="8991600" cy="3554481"/>
          </a:xfrm>
        </p:grpSpPr>
        <p:grpSp>
          <p:nvGrpSpPr>
            <p:cNvPr id="48" name="Group 47"/>
            <p:cNvGrpSpPr/>
            <p:nvPr userDrawn="1"/>
          </p:nvGrpSpPr>
          <p:grpSpPr>
            <a:xfrm>
              <a:off x="76200" y="76200"/>
              <a:ext cx="8991600" cy="1737873"/>
              <a:chOff x="76200" y="3276600"/>
              <a:chExt cx="8991600" cy="1737873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76200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76200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>
                <a:off x="76200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ounded Rectangle 51"/>
              <p:cNvSpPr/>
              <p:nvPr/>
            </p:nvSpPr>
            <p:spPr>
              <a:xfrm>
                <a:off x="680677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680677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680677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ounded Rectangle 54"/>
              <p:cNvSpPr/>
              <p:nvPr/>
            </p:nvSpPr>
            <p:spPr>
              <a:xfrm>
                <a:off x="1285155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1285155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1285155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ounded Rectangle 57"/>
              <p:cNvSpPr/>
              <p:nvPr/>
            </p:nvSpPr>
            <p:spPr>
              <a:xfrm>
                <a:off x="1889632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ounded Rectangle 58"/>
              <p:cNvSpPr/>
              <p:nvPr/>
            </p:nvSpPr>
            <p:spPr>
              <a:xfrm>
                <a:off x="1889632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1889632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2494109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2494109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2494109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ounded Rectangle 63"/>
              <p:cNvSpPr/>
              <p:nvPr/>
            </p:nvSpPr>
            <p:spPr>
              <a:xfrm>
                <a:off x="3098587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5" name="Rounded Rectangle 64"/>
              <p:cNvSpPr/>
              <p:nvPr/>
            </p:nvSpPr>
            <p:spPr>
              <a:xfrm>
                <a:off x="3098587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3098587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ounded Rectangle 66"/>
              <p:cNvSpPr/>
              <p:nvPr/>
            </p:nvSpPr>
            <p:spPr>
              <a:xfrm>
                <a:off x="3703064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8" name="Rounded Rectangle 67"/>
              <p:cNvSpPr/>
              <p:nvPr/>
            </p:nvSpPr>
            <p:spPr>
              <a:xfrm>
                <a:off x="3703064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3703064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ounded Rectangle 69"/>
              <p:cNvSpPr/>
              <p:nvPr/>
            </p:nvSpPr>
            <p:spPr>
              <a:xfrm>
                <a:off x="4307541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1" name="Rounded Rectangle 70"/>
              <p:cNvSpPr/>
              <p:nvPr/>
            </p:nvSpPr>
            <p:spPr>
              <a:xfrm>
                <a:off x="4307541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4307541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ounded Rectangle 72"/>
              <p:cNvSpPr/>
              <p:nvPr/>
            </p:nvSpPr>
            <p:spPr>
              <a:xfrm>
                <a:off x="4912018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4" name="Rounded Rectangle 73"/>
              <p:cNvSpPr/>
              <p:nvPr/>
            </p:nvSpPr>
            <p:spPr>
              <a:xfrm>
                <a:off x="4912018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ounded Rectangle 74"/>
              <p:cNvSpPr/>
              <p:nvPr/>
            </p:nvSpPr>
            <p:spPr>
              <a:xfrm>
                <a:off x="4912018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ounded Rectangle 75"/>
              <p:cNvSpPr/>
              <p:nvPr/>
            </p:nvSpPr>
            <p:spPr>
              <a:xfrm>
                <a:off x="5516496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ounded Rectangle 76"/>
              <p:cNvSpPr/>
              <p:nvPr/>
            </p:nvSpPr>
            <p:spPr>
              <a:xfrm>
                <a:off x="5516496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ounded Rectangle 77"/>
              <p:cNvSpPr/>
              <p:nvPr/>
            </p:nvSpPr>
            <p:spPr>
              <a:xfrm>
                <a:off x="5516496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ounded Rectangle 78"/>
              <p:cNvSpPr/>
              <p:nvPr/>
            </p:nvSpPr>
            <p:spPr>
              <a:xfrm>
                <a:off x="6120973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Rounded Rectangle 79"/>
              <p:cNvSpPr/>
              <p:nvPr/>
            </p:nvSpPr>
            <p:spPr>
              <a:xfrm>
                <a:off x="6120973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Rounded Rectangle 80"/>
              <p:cNvSpPr/>
              <p:nvPr/>
            </p:nvSpPr>
            <p:spPr>
              <a:xfrm>
                <a:off x="6120973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ounded Rectangle 81"/>
              <p:cNvSpPr/>
              <p:nvPr/>
            </p:nvSpPr>
            <p:spPr>
              <a:xfrm>
                <a:off x="6725450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Rounded Rectangle 82"/>
              <p:cNvSpPr/>
              <p:nvPr/>
            </p:nvSpPr>
            <p:spPr>
              <a:xfrm>
                <a:off x="6725450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Rounded Rectangle 83"/>
              <p:cNvSpPr/>
              <p:nvPr/>
            </p:nvSpPr>
            <p:spPr>
              <a:xfrm>
                <a:off x="6725450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ounded Rectangle 84"/>
              <p:cNvSpPr/>
              <p:nvPr/>
            </p:nvSpPr>
            <p:spPr>
              <a:xfrm>
                <a:off x="7329928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Rounded Rectangle 85"/>
              <p:cNvSpPr/>
              <p:nvPr/>
            </p:nvSpPr>
            <p:spPr>
              <a:xfrm>
                <a:off x="7329928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Rounded Rectangle 86"/>
              <p:cNvSpPr/>
              <p:nvPr/>
            </p:nvSpPr>
            <p:spPr>
              <a:xfrm>
                <a:off x="7329928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ounded Rectangle 87"/>
              <p:cNvSpPr/>
              <p:nvPr/>
            </p:nvSpPr>
            <p:spPr>
              <a:xfrm>
                <a:off x="7934405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Rounded Rectangle 88"/>
              <p:cNvSpPr/>
              <p:nvPr/>
            </p:nvSpPr>
            <p:spPr>
              <a:xfrm>
                <a:off x="7934405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Rounded Rectangle 89"/>
              <p:cNvSpPr/>
              <p:nvPr/>
            </p:nvSpPr>
            <p:spPr>
              <a:xfrm>
                <a:off x="7934405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>
                <a:off x="8538882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2" name="Rounded Rectangle 91"/>
              <p:cNvSpPr/>
              <p:nvPr/>
            </p:nvSpPr>
            <p:spPr>
              <a:xfrm>
                <a:off x="8538882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>
                <a:off x="8538882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4" name="Group 93"/>
            <p:cNvGrpSpPr/>
            <p:nvPr userDrawn="1"/>
          </p:nvGrpSpPr>
          <p:grpSpPr>
            <a:xfrm>
              <a:off x="76200" y="1892808"/>
              <a:ext cx="8991600" cy="1737873"/>
              <a:chOff x="76200" y="3276600"/>
              <a:chExt cx="8991600" cy="1737873"/>
            </a:xfrm>
          </p:grpSpPr>
          <p:sp>
            <p:nvSpPr>
              <p:cNvPr id="95" name="Rounded Rectangle 94"/>
              <p:cNvSpPr/>
              <p:nvPr/>
            </p:nvSpPr>
            <p:spPr>
              <a:xfrm>
                <a:off x="76200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6" name="Rounded Rectangle 95"/>
              <p:cNvSpPr/>
              <p:nvPr/>
            </p:nvSpPr>
            <p:spPr>
              <a:xfrm>
                <a:off x="76200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7" name="Rounded Rectangle 96"/>
              <p:cNvSpPr/>
              <p:nvPr/>
            </p:nvSpPr>
            <p:spPr>
              <a:xfrm>
                <a:off x="76200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680677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9" name="Rounded Rectangle 98"/>
              <p:cNvSpPr/>
              <p:nvPr/>
            </p:nvSpPr>
            <p:spPr>
              <a:xfrm>
                <a:off x="680677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680677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1285155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1285155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1285155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4" name="Rounded Rectangle 103"/>
              <p:cNvSpPr/>
              <p:nvPr/>
            </p:nvSpPr>
            <p:spPr>
              <a:xfrm>
                <a:off x="1889632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5" name="Rounded Rectangle 104"/>
              <p:cNvSpPr/>
              <p:nvPr/>
            </p:nvSpPr>
            <p:spPr>
              <a:xfrm>
                <a:off x="1889632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6" name="Rounded Rectangle 105"/>
              <p:cNvSpPr/>
              <p:nvPr/>
            </p:nvSpPr>
            <p:spPr>
              <a:xfrm>
                <a:off x="1889632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7" name="Rounded Rectangle 106"/>
              <p:cNvSpPr/>
              <p:nvPr/>
            </p:nvSpPr>
            <p:spPr>
              <a:xfrm>
                <a:off x="2494109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8" name="Rounded Rectangle 107"/>
              <p:cNvSpPr/>
              <p:nvPr/>
            </p:nvSpPr>
            <p:spPr>
              <a:xfrm>
                <a:off x="2494109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9" name="Rounded Rectangle 108"/>
              <p:cNvSpPr/>
              <p:nvPr/>
            </p:nvSpPr>
            <p:spPr>
              <a:xfrm>
                <a:off x="2494109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0" name="Rounded Rectangle 109"/>
              <p:cNvSpPr/>
              <p:nvPr/>
            </p:nvSpPr>
            <p:spPr>
              <a:xfrm>
                <a:off x="3098587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1" name="Rounded Rectangle 110"/>
              <p:cNvSpPr/>
              <p:nvPr/>
            </p:nvSpPr>
            <p:spPr>
              <a:xfrm>
                <a:off x="3098587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ounded Rectangle 111"/>
              <p:cNvSpPr/>
              <p:nvPr/>
            </p:nvSpPr>
            <p:spPr>
              <a:xfrm>
                <a:off x="3098587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ounded Rectangle 112"/>
              <p:cNvSpPr/>
              <p:nvPr/>
            </p:nvSpPr>
            <p:spPr>
              <a:xfrm>
                <a:off x="3703064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Rounded Rectangle 113"/>
              <p:cNvSpPr/>
              <p:nvPr/>
            </p:nvSpPr>
            <p:spPr>
              <a:xfrm>
                <a:off x="3703064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5" name="Rounded Rectangle 114"/>
              <p:cNvSpPr/>
              <p:nvPr/>
            </p:nvSpPr>
            <p:spPr>
              <a:xfrm>
                <a:off x="3703064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6" name="Rounded Rectangle 115"/>
              <p:cNvSpPr/>
              <p:nvPr/>
            </p:nvSpPr>
            <p:spPr>
              <a:xfrm>
                <a:off x="4307541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ounded Rectangle 116"/>
              <p:cNvSpPr/>
              <p:nvPr/>
            </p:nvSpPr>
            <p:spPr>
              <a:xfrm>
                <a:off x="4307541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ounded Rectangle 117"/>
              <p:cNvSpPr/>
              <p:nvPr/>
            </p:nvSpPr>
            <p:spPr>
              <a:xfrm>
                <a:off x="4307541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Rounded Rectangle 118"/>
              <p:cNvSpPr/>
              <p:nvPr/>
            </p:nvSpPr>
            <p:spPr>
              <a:xfrm>
                <a:off x="4912018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ounded Rectangle 119"/>
              <p:cNvSpPr/>
              <p:nvPr/>
            </p:nvSpPr>
            <p:spPr>
              <a:xfrm>
                <a:off x="4912018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ounded Rectangle 120"/>
              <p:cNvSpPr/>
              <p:nvPr/>
            </p:nvSpPr>
            <p:spPr>
              <a:xfrm>
                <a:off x="4912018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2" name="Rounded Rectangle 121"/>
              <p:cNvSpPr/>
              <p:nvPr/>
            </p:nvSpPr>
            <p:spPr>
              <a:xfrm>
                <a:off x="5516496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3" name="Rounded Rectangle 122"/>
              <p:cNvSpPr/>
              <p:nvPr/>
            </p:nvSpPr>
            <p:spPr>
              <a:xfrm>
                <a:off x="5516496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ounded Rectangle 123"/>
              <p:cNvSpPr/>
              <p:nvPr/>
            </p:nvSpPr>
            <p:spPr>
              <a:xfrm>
                <a:off x="5516496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Rounded Rectangle 124"/>
              <p:cNvSpPr/>
              <p:nvPr/>
            </p:nvSpPr>
            <p:spPr>
              <a:xfrm>
                <a:off x="6120973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6" name="Rounded Rectangle 125"/>
              <p:cNvSpPr/>
              <p:nvPr/>
            </p:nvSpPr>
            <p:spPr>
              <a:xfrm>
                <a:off x="6120973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7" name="Rounded Rectangle 126"/>
              <p:cNvSpPr/>
              <p:nvPr/>
            </p:nvSpPr>
            <p:spPr>
              <a:xfrm>
                <a:off x="6120973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8" name="Rounded Rectangle 127"/>
              <p:cNvSpPr/>
              <p:nvPr/>
            </p:nvSpPr>
            <p:spPr>
              <a:xfrm>
                <a:off x="6725450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9" name="Rounded Rectangle 128"/>
              <p:cNvSpPr/>
              <p:nvPr/>
            </p:nvSpPr>
            <p:spPr>
              <a:xfrm>
                <a:off x="6725450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0" name="Rounded Rectangle 129"/>
              <p:cNvSpPr/>
              <p:nvPr/>
            </p:nvSpPr>
            <p:spPr>
              <a:xfrm>
                <a:off x="6725450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1" name="Rounded Rectangle 130"/>
              <p:cNvSpPr/>
              <p:nvPr/>
            </p:nvSpPr>
            <p:spPr>
              <a:xfrm>
                <a:off x="7329928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2" name="Rounded Rectangle 131"/>
              <p:cNvSpPr/>
              <p:nvPr/>
            </p:nvSpPr>
            <p:spPr>
              <a:xfrm>
                <a:off x="7329928" y="3881078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Rounded Rectangle 132"/>
              <p:cNvSpPr/>
              <p:nvPr/>
            </p:nvSpPr>
            <p:spPr>
              <a:xfrm>
                <a:off x="7329928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4" name="Rounded Rectangle 133"/>
              <p:cNvSpPr/>
              <p:nvPr/>
            </p:nvSpPr>
            <p:spPr>
              <a:xfrm>
                <a:off x="7934405" y="4485555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5" name="Rounded Rectangle 134"/>
              <p:cNvSpPr/>
              <p:nvPr/>
            </p:nvSpPr>
            <p:spPr>
              <a:xfrm>
                <a:off x="7934405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6" name="Rounded Rectangle 135"/>
              <p:cNvSpPr/>
              <p:nvPr/>
            </p:nvSpPr>
            <p:spPr>
              <a:xfrm>
                <a:off x="7934405" y="3276600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7" name="Rounded Rectangle 136"/>
              <p:cNvSpPr/>
              <p:nvPr/>
            </p:nvSpPr>
            <p:spPr>
              <a:xfrm>
                <a:off x="8538882" y="4485555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8" name="Rounded Rectangle 137"/>
              <p:cNvSpPr/>
              <p:nvPr/>
            </p:nvSpPr>
            <p:spPr>
              <a:xfrm>
                <a:off x="8538882" y="3881078"/>
                <a:ext cx="528918" cy="528918"/>
              </a:xfrm>
              <a:prstGeom prst="roundRect">
                <a:avLst/>
              </a:prstGeom>
              <a:solidFill>
                <a:srgbClr val="EAEA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9" name="Rounded Rectangle 138"/>
              <p:cNvSpPr/>
              <p:nvPr/>
            </p:nvSpPr>
            <p:spPr>
              <a:xfrm>
                <a:off x="8538882" y="3276600"/>
                <a:ext cx="528918" cy="528918"/>
              </a:xfrm>
              <a:prstGeom prst="round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1" name="Rectangle 140"/>
          <p:cNvSpPr/>
          <p:nvPr userDrawn="1"/>
        </p:nvSpPr>
        <p:spPr>
          <a:xfrm>
            <a:off x="0" y="895350"/>
            <a:ext cx="9144000" cy="3505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4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418505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9144000" cy="2914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 userDrawn="1"/>
        </p:nvSpPr>
        <p:spPr>
          <a:xfrm>
            <a:off x="0" y="1143000"/>
            <a:ext cx="9144000" cy="211455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>
            <a:normAutofit/>
          </a:bodyPr>
          <a:lstStyle>
            <a:lvl1pPr algn="l">
              <a:defRPr sz="24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1288296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52400" y="114300"/>
            <a:ext cx="88392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2857500"/>
            <a:ext cx="3505200" cy="22288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losing_Sectio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61950" y="0"/>
            <a:ext cx="1421230" cy="5143500"/>
          </a:xfrm>
          <a:prstGeom prst="rect">
            <a:avLst/>
          </a:prstGeom>
        </p:spPr>
      </p:pic>
      <p:pic>
        <p:nvPicPr>
          <p:cNvPr id="9" name="Picture 3" descr="Z:\Clients\CSG\Assets (2011 Rebrand)\5.20-11-CSG Logos\PNG\csg_rgb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6191809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9" name="Picture 8" descr="csgi-squares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0" name="Picture 9" descr="CSG Color CMY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1"/>
            <a:ext cx="1327150" cy="59463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502243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808054" y="1420023"/>
            <a:ext cx="6037496" cy="1102519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08054" y="2241550"/>
            <a:ext cx="6208946" cy="5334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16" y="1701800"/>
            <a:ext cx="1847088" cy="1847088"/>
          </a:xfrm>
          <a:prstGeom prst="rect">
            <a:avLst/>
          </a:prstGeom>
        </p:spPr>
      </p:pic>
      <p:pic>
        <p:nvPicPr>
          <p:cNvPr id="12" name="Picture 11" descr="CSG Color CMYK.eps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1"/>
            <a:ext cx="1327150" cy="59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731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Grey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0" y="2020892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4"/>
            <a:ext cx="1096897" cy="491467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2" name="Rounded Rectangle 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9601098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Dark Red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92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4"/>
            <a:ext cx="1096897" cy="491467"/>
          </a:xfrm>
          <a:prstGeom prst="rect">
            <a:avLst/>
          </a:prstGeom>
        </p:spPr>
      </p:pic>
      <p:grpSp>
        <p:nvGrpSpPr>
          <p:cNvPr id="14" name="Group 13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5" name="Rounded Rectangle 14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15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3488070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right Red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92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4"/>
            <a:ext cx="1096897" cy="49146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chemeClr val="accent5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285123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Blu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92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4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8572635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arm Grey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92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4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041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right Red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chemeClr val="accent5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8001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28422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33" name="Group 32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34" name="Rounded Rectangle 33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ounded Rectangle 38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063838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quares and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rgbClr val="E7161A"/>
              </a:buClr>
              <a:buFont typeface="Wingdings" charset="2"/>
              <a:buChar char="§"/>
              <a:defRPr>
                <a:solidFill>
                  <a:schemeClr val="tx2"/>
                </a:solidFill>
              </a:defRPr>
            </a:lvl1pPr>
            <a:lvl2pPr marL="742950" indent="-285750">
              <a:buClr>
                <a:srgbClr val="E7161A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143000" indent="-228600">
              <a:buClr>
                <a:srgbClr val="E7161A"/>
              </a:buClr>
              <a:buFont typeface="Lucida Grande"/>
              <a:buChar char="-"/>
              <a:defRPr>
                <a:solidFill>
                  <a:schemeClr val="tx2"/>
                </a:solidFill>
              </a:defRPr>
            </a:lvl3pPr>
            <a:lvl4pPr marL="1600200" indent="-228600">
              <a:buClr>
                <a:srgbClr val="E7161A"/>
              </a:buClr>
              <a:buFont typeface="Lucida Grande"/>
              <a:buChar char="›"/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rgbClr val="E7161A"/>
              </a:buClr>
              <a:buFont typeface="Courier New"/>
              <a:buChar char="o"/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rgbClr val="E22123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3000" y="4870906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05998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2"/>
                </a:solidFill>
              </a:defRPr>
            </a:lvl1pPr>
            <a:lvl2pPr marL="742950" indent="-285750">
              <a:buClr>
                <a:schemeClr val="accent1"/>
              </a:buClr>
              <a:buFont typeface="Arial"/>
              <a:buChar char="•"/>
              <a:defRPr sz="2000">
                <a:solidFill>
                  <a:schemeClr val="tx2"/>
                </a:solidFill>
              </a:defRPr>
            </a:lvl2pPr>
            <a:lvl3pPr marL="1143000" indent="-228600">
              <a:buClr>
                <a:schemeClr val="accent1"/>
              </a:buClr>
              <a:buFont typeface="Lucida Grande"/>
              <a:buChar char="-"/>
              <a:defRPr sz="1800">
                <a:solidFill>
                  <a:schemeClr val="tx2"/>
                </a:solidFill>
              </a:defRPr>
            </a:lvl3pPr>
            <a:lvl4pPr marL="1600200" indent="-228600">
              <a:buClr>
                <a:schemeClr val="accent1"/>
              </a:buClr>
              <a:buFont typeface="Lucida Grande"/>
              <a:buChar char="›"/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buFont typeface="Courier New"/>
              <a:buChar char="o"/>
              <a:defRPr sz="1600">
                <a:solidFill>
                  <a:schemeClr val="tx2"/>
                </a:solidFill>
              </a:defRPr>
            </a:lvl5pPr>
            <a:lvl6pPr marL="2571750" indent="-285750"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922922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27" name="Group 26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8" name="Rounded Rectangle 2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Rounded Rectangle 2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ounded Rectangle 3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312277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Content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95171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s and Dark Red Bar - 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571750" indent="-285750">
              <a:buClr>
                <a:schemeClr val="accent5"/>
              </a:buClr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rgbClr val="8A1F0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23" name="Rounded Rectangle 22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Rounded Rectangle 27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367495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15" name="Group 14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7351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>
                <a:solidFill>
                  <a:schemeClr val="tx2"/>
                </a:solidFill>
              </a:defRPr>
            </a:lvl5pPr>
            <a:lvl6pPr marL="2286000" indent="0">
              <a:buClr>
                <a:schemeClr val="accent1"/>
              </a:buClr>
              <a:buFont typeface="Arial"/>
              <a:buNone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16" name="Group 15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35794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>
            <a:lvl1pPr>
              <a:buClr>
                <a:schemeClr val="accent1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1"/>
              </a:buClr>
              <a:defRPr sz="1600">
                <a:solidFill>
                  <a:schemeClr val="tx2"/>
                </a:solidFill>
              </a:defRPr>
            </a:lvl5pPr>
            <a:lvl6pPr marL="2571750" indent="-285750">
              <a:buClr>
                <a:schemeClr val="accent1"/>
              </a:buClr>
              <a:buFont typeface="Arial"/>
              <a:buChar char="•"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grpSp>
        <p:nvGrpSpPr>
          <p:cNvPr id="20" name="Group 19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2" name="Rounded Rectangle 21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ounded Rectangle 26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00599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7" name="Rounded Rectangle 16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ounded Rectangle 2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1840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Blu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2355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5"/>
              </a:buClr>
              <a:defRPr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>
                <a:solidFill>
                  <a:schemeClr val="tx2"/>
                </a:solidFill>
              </a:defRPr>
            </a:lvl5pPr>
            <a:lvl6pPr marL="2628900" indent="-342900">
              <a:buClr>
                <a:schemeClr val="accent2"/>
              </a:buClr>
              <a:buFont typeface="Arial"/>
              <a:buChar char="•"/>
              <a:defRPr>
                <a:solidFill>
                  <a:schemeClr val="tx2"/>
                </a:solidFill>
              </a:defRPr>
            </a:lvl6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16" name="Rounded Rectangle 15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16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17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ounded Rectangle 30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ounded Rectangle 31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sp>
        <p:nvSpPr>
          <p:cNvPr id="34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265267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with Dark Red Bar -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4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5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4"/>
            <a:ext cx="4038600" cy="3394075"/>
          </a:xfrm>
        </p:spPr>
        <p:txBody>
          <a:bodyPr/>
          <a:lstStyle>
            <a:lvl1pPr>
              <a:buClr>
                <a:schemeClr val="accent5"/>
              </a:buClr>
              <a:defRPr sz="2400">
                <a:solidFill>
                  <a:schemeClr val="tx2"/>
                </a:solidFill>
              </a:defRPr>
            </a:lvl1pPr>
            <a:lvl2pPr>
              <a:buClr>
                <a:schemeClr val="accent5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accent5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4pPr>
            <a:lvl5pPr marL="2057400" indent="-228600">
              <a:buClr>
                <a:schemeClr val="accent5"/>
              </a:buClr>
              <a:defRPr sz="1600">
                <a:solidFill>
                  <a:schemeClr val="tx2"/>
                </a:solidFill>
              </a:defRPr>
            </a:lvl5pPr>
            <a:lvl6pPr marL="2286000" indent="0">
              <a:buClr>
                <a:schemeClr val="accent2"/>
              </a:buClr>
              <a:buFont typeface="Arial"/>
              <a:buNone/>
              <a:defRPr sz="1800">
                <a:solidFill>
                  <a:schemeClr val="tx2"/>
                </a:solidFill>
              </a:defRPr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9" name="Rectangle 28"/>
          <p:cNvSpPr/>
          <p:nvPr userDrawn="1"/>
        </p:nvSpPr>
        <p:spPr>
          <a:xfrm>
            <a:off x="-1" y="5033435"/>
            <a:ext cx="9144001" cy="110067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8426458" y="273051"/>
            <a:ext cx="469901" cy="469900"/>
            <a:chOff x="838199" y="2743200"/>
            <a:chExt cx="1193801" cy="1193799"/>
          </a:xfrm>
          <a:solidFill>
            <a:srgbClr val="D3D3D3"/>
          </a:solidFill>
        </p:grpSpPr>
        <p:sp>
          <p:nvSpPr>
            <p:cNvPr id="20" name="Rounded Rectangle 19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24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ounded Rectangle 25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  <p:sp>
        <p:nvSpPr>
          <p:cNvPr id="39" name="Title 1"/>
          <p:cNvSpPr>
            <a:spLocks noGrp="1"/>
          </p:cNvSpPr>
          <p:nvPr>
            <p:ph type="title" hasCustomPrompt="1"/>
          </p:nvPr>
        </p:nvSpPr>
        <p:spPr>
          <a:xfrm>
            <a:off x="1524006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8763000" y="4857750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69399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02" y="260350"/>
            <a:ext cx="1096897" cy="4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9633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mall-squares-grey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" y="0"/>
            <a:ext cx="9141291" cy="51435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2716" y="3987010"/>
            <a:ext cx="9141291" cy="115649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CSG Color CMYK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1"/>
            <a:ext cx="1327150" cy="594632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258239" y="4210025"/>
            <a:ext cx="1542410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 dirty="0">
                <a:solidFill>
                  <a:srgbClr val="4B4B4D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B4B4D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rgbClr val="4B4B4D"/>
                </a:solidFill>
              </a:rPr>
              <a:t>Englewood,</a:t>
            </a:r>
            <a:r>
              <a:rPr lang="en-US" sz="1050" baseline="0" dirty="0">
                <a:solidFill>
                  <a:srgbClr val="4B4B4D"/>
                </a:solidFill>
              </a:rPr>
              <a:t> CO 80112</a:t>
            </a:r>
            <a:endParaRPr lang="en-US" sz="1050" dirty="0">
              <a:solidFill>
                <a:srgbClr val="4B4B4D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108202" y="4350436"/>
            <a:ext cx="123303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 dirty="0">
                <a:solidFill>
                  <a:srgbClr val="4B4B4D"/>
                </a:solidFill>
              </a:rPr>
              <a:t>T: +1</a:t>
            </a:r>
            <a:r>
              <a:rPr lang="en-US" sz="1050" b="0" baseline="0" dirty="0">
                <a:solidFill>
                  <a:srgbClr val="4B4B4D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 dirty="0">
                <a:solidFill>
                  <a:srgbClr val="4B4B4D"/>
                </a:solidFill>
              </a:rPr>
              <a:t>F: +1 303 200 3333</a:t>
            </a:r>
            <a:endParaRPr lang="en-US" sz="1050" b="0" dirty="0">
              <a:solidFill>
                <a:srgbClr val="4B4B4D"/>
              </a:solidFill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6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12" name="Footer Placeholder 22"/>
          <p:cNvSpPr txBox="1">
            <a:spLocks/>
          </p:cNvSpPr>
          <p:nvPr userDrawn="1"/>
        </p:nvSpPr>
        <p:spPr>
          <a:xfrm>
            <a:off x="2716" y="4966035"/>
            <a:ext cx="9141291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		</a:t>
            </a:r>
            <a:r>
              <a:rPr lang="en-AU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2753477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" y="3987010"/>
            <a:ext cx="9147641" cy="115649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>
          <a:xfrm>
            <a:off x="258239" y="4210025"/>
            <a:ext cx="1542410" cy="5286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1" dirty="0">
                <a:solidFill>
                  <a:schemeClr val="bg1"/>
                </a:solidFill>
              </a:rPr>
              <a:t>Corporate Headquarters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9555 Maroon Circle</a:t>
            </a:r>
          </a:p>
          <a:p>
            <a:pPr>
              <a:lnSpc>
                <a:spcPct val="90000"/>
              </a:lnSpc>
            </a:pPr>
            <a:r>
              <a:rPr lang="en-US" sz="1050" dirty="0">
                <a:solidFill>
                  <a:schemeClr val="bg1"/>
                </a:solidFill>
              </a:rPr>
              <a:t>Englewood,</a:t>
            </a:r>
            <a:r>
              <a:rPr lang="en-US" sz="1050" baseline="0" dirty="0">
                <a:solidFill>
                  <a:schemeClr val="bg1"/>
                </a:solidFill>
              </a:rPr>
              <a:t> CO 80112</a:t>
            </a:r>
            <a:endParaRPr lang="en-US" sz="105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2108202" y="4350436"/>
            <a:ext cx="1233030" cy="3831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50" b="0" dirty="0">
                <a:solidFill>
                  <a:srgbClr val="FFFFFF"/>
                </a:solidFill>
              </a:rPr>
              <a:t>T: +1</a:t>
            </a:r>
            <a:r>
              <a:rPr lang="en-US" sz="1050" b="0" baseline="0" dirty="0">
                <a:solidFill>
                  <a:srgbClr val="FFFFFF"/>
                </a:solidFill>
              </a:rPr>
              <a:t> 303 200 2000</a:t>
            </a:r>
          </a:p>
          <a:p>
            <a:pPr>
              <a:lnSpc>
                <a:spcPct val="90000"/>
              </a:lnSpc>
            </a:pPr>
            <a:r>
              <a:rPr lang="en-US" sz="1050" b="0" baseline="0" dirty="0">
                <a:solidFill>
                  <a:srgbClr val="FFFFFF"/>
                </a:solidFill>
              </a:rPr>
              <a:t>F: +1 303 200 3333</a:t>
            </a:r>
            <a:endParaRPr lang="en-US" sz="1050" b="0" dirty="0">
              <a:solidFill>
                <a:srgbClr val="FFFFFF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335" y="4248151"/>
            <a:ext cx="1327149" cy="594632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1816" y="1657350"/>
            <a:ext cx="4370387" cy="533400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Enter text here</a:t>
            </a:r>
          </a:p>
        </p:txBody>
      </p:sp>
      <p:sp>
        <p:nvSpPr>
          <p:cNvPr id="9" name="Footer Placeholder 22"/>
          <p:cNvSpPr txBox="1">
            <a:spLocks/>
          </p:cNvSpPr>
          <p:nvPr userDrawn="1"/>
        </p:nvSpPr>
        <p:spPr>
          <a:xfrm>
            <a:off x="6" y="4950870"/>
            <a:ext cx="9147641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bg2"/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		                                </a:t>
            </a:r>
            <a:r>
              <a:rPr lang="en-AU" sz="800" b="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787297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14300"/>
            <a:ext cx="8839200" cy="4686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2857500"/>
            <a:ext cx="2971800" cy="228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3" descr="Z:\Clients\CSG\Assets (2011 Rebrand)\5.20-11-CSG Logos\PNG\csg_rg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43800" y="247279"/>
            <a:ext cx="1143000" cy="381372"/>
          </a:xfrm>
          <a:prstGeom prst="rect">
            <a:avLst/>
          </a:prstGeom>
          <a:noFill/>
        </p:spPr>
      </p:pic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3124200" y="1314450"/>
            <a:ext cx="4495800" cy="8001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7" descr="Closing_Secti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3000" y="0"/>
            <a:ext cx="18949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375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Divider Warm Grey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0" y="2020888"/>
            <a:ext cx="9143998" cy="1101725"/>
          </a:xfrm>
        </p:spPr>
        <p:txBody>
          <a:bodyPr>
            <a:normAutofit/>
          </a:bodyPr>
          <a:lstStyle>
            <a:lvl1pPr>
              <a:defRPr sz="3200" b="1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Slide divider title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7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7E7E7E"/>
          </a:solidFill>
        </p:grpSpPr>
        <p:sp>
          <p:nvSpPr>
            <p:cNvPr id="19" name="Rounded Rectangle 18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268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quares and Red Bar - Headlin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34" name="Rounded Rectangle 33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ounded Rectangle 36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ounded Rectangle 37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le 38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Title 1"/>
          <p:cNvSpPr>
            <a:spLocks noGrp="1"/>
          </p:cNvSpPr>
          <p:nvPr>
            <p:ph type="title" hasCustomPrompt="1"/>
          </p:nvPr>
        </p:nvSpPr>
        <p:spPr>
          <a:xfrm>
            <a:off x="1523999" y="38100"/>
            <a:ext cx="6276975" cy="857250"/>
          </a:xfrm>
        </p:spPr>
        <p:txBody>
          <a:bodyPr>
            <a:normAutofit/>
          </a:bodyPr>
          <a:lstStyle>
            <a:lvl1pPr>
              <a:defRPr sz="3200" b="1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Content slide headline</a:t>
            </a:r>
          </a:p>
        </p:txBody>
      </p:sp>
      <p:sp>
        <p:nvSpPr>
          <p:cNvPr id="16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-1" y="5033433"/>
            <a:ext cx="9144001" cy="11006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94" y="260350"/>
            <a:ext cx="1096897" cy="491466"/>
          </a:xfrm>
          <a:prstGeom prst="rect">
            <a:avLst/>
          </a:prstGeom>
        </p:spPr>
      </p:pic>
      <p:grpSp>
        <p:nvGrpSpPr>
          <p:cNvPr id="17" name="Group 16"/>
          <p:cNvGrpSpPr/>
          <p:nvPr userDrawn="1"/>
        </p:nvGrpSpPr>
        <p:grpSpPr>
          <a:xfrm>
            <a:off x="8426450" y="273050"/>
            <a:ext cx="469901" cy="469900"/>
            <a:chOff x="838199" y="2743200"/>
            <a:chExt cx="1193801" cy="1193799"/>
          </a:xfrm>
          <a:solidFill>
            <a:srgbClr val="87878C"/>
          </a:solidFill>
        </p:grpSpPr>
        <p:sp>
          <p:nvSpPr>
            <p:cNvPr id="18" name="Rounded Rectangle 17"/>
            <p:cNvSpPr/>
            <p:nvPr userDrawn="1"/>
          </p:nvSpPr>
          <p:spPr>
            <a:xfrm>
              <a:off x="838199" y="2743201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 userDrawn="1"/>
          </p:nvSpPr>
          <p:spPr>
            <a:xfrm>
              <a:off x="12668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 userDrawn="1"/>
          </p:nvSpPr>
          <p:spPr>
            <a:xfrm>
              <a:off x="1698625" y="27432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 userDrawn="1"/>
          </p:nvSpPr>
          <p:spPr>
            <a:xfrm>
              <a:off x="12668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 userDrawn="1"/>
          </p:nvSpPr>
          <p:spPr>
            <a:xfrm>
              <a:off x="1698625" y="3175000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 userDrawn="1"/>
          </p:nvSpPr>
          <p:spPr>
            <a:xfrm>
              <a:off x="1698625" y="3603625"/>
              <a:ext cx="333375" cy="333374"/>
            </a:xfrm>
            <a:prstGeom prst="roundRect">
              <a:avLst>
                <a:gd name="adj" fmla="val 1285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Footer Placeholder 22"/>
          <p:cNvSpPr txBox="1">
            <a:spLocks/>
          </p:cNvSpPr>
          <p:nvPr userDrawn="1"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891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35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8.xml"/><Relationship Id="rId25" Type="http://schemas.openxmlformats.org/officeDocument/2006/relationships/slideLayout" Target="../slideLayouts/slideLayout26.xml"/><Relationship Id="rId33" Type="http://schemas.openxmlformats.org/officeDocument/2006/relationships/slideLayout" Target="../slideLayouts/slideLayout3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6" Type="http://schemas.openxmlformats.org/officeDocument/2006/relationships/slideLayout" Target="../slideLayouts/slideLayout17.xml"/><Relationship Id="rId20" Type="http://schemas.openxmlformats.org/officeDocument/2006/relationships/slideLayout" Target="../slideLayouts/slideLayout21.xml"/><Relationship Id="rId2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24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6.xml"/><Relationship Id="rId23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20.xml"/><Relationship Id="rId31" Type="http://schemas.openxmlformats.org/officeDocument/2006/relationships/slideLayout" Target="../slideLayouts/slideLayout3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Relationship Id="rId22" Type="http://schemas.openxmlformats.org/officeDocument/2006/relationships/slideLayout" Target="../slideLayouts/slideLayout23.xml"/><Relationship Id="rId27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6.xml"/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21.pn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slideLayout" Target="../slideLayouts/slideLayout70.xml"/><Relationship Id="rId3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73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slideLayout" Target="../slideLayouts/slideLayout69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62.xml"/><Relationship Id="rId19" Type="http://schemas.openxmlformats.org/officeDocument/2006/relationships/slideLayout" Target="../slideLayouts/slideLayout71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Relationship Id="rId22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3"/>
          <p:cNvSpPr txBox="1">
            <a:spLocks/>
          </p:cNvSpPr>
          <p:nvPr userDrawn="1"/>
        </p:nvSpPr>
        <p:spPr>
          <a:xfrm>
            <a:off x="145423" y="4800600"/>
            <a:ext cx="21336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>
              <a:defRPr/>
            </a:pPr>
            <a:fld id="{8370ACAF-C442-4792-B087-E5FED3AA25A8}" type="slidenum">
              <a:rPr lang="en-US" sz="600" smtClean="0">
                <a:solidFill>
                  <a:prstClr val="black">
                    <a:tint val="75000"/>
                  </a:prstClr>
                </a:solidFill>
              </a:rPr>
              <a:pPr algn="l">
                <a:defRPr/>
              </a:pPr>
              <a:t>‹#›</a:t>
            </a:fld>
            <a:endParaRPr lang="en-US" sz="6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42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50456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661" r:id="rId24"/>
    <p:sldLayoutId id="2147483663" r:id="rId25"/>
    <p:sldLayoutId id="2147483668" r:id="rId26"/>
    <p:sldLayoutId id="2147483666" r:id="rId27"/>
    <p:sldLayoutId id="2147483667" r:id="rId28"/>
    <p:sldLayoutId id="2147483669" r:id="rId29"/>
    <p:sldLayoutId id="2147483650" r:id="rId30"/>
    <p:sldLayoutId id="2147483677" r:id="rId31"/>
    <p:sldLayoutId id="2147483678" r:id="rId32"/>
    <p:sldLayoutId id="2147483680" r:id="rId33"/>
    <p:sldLayoutId id="2147483683" r:id="rId34"/>
    <p:sldLayoutId id="2147483684" r:id="rId35"/>
    <p:sldLayoutId id="2147483724" r:id="rId36"/>
    <p:sldLayoutId id="2147483725" r:id="rId3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A3A3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22123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22123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E22123"/>
        </a:buClr>
        <a:buFont typeface="Courier New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628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838200" y="228600"/>
            <a:ext cx="7848600" cy="514350"/>
          </a:xfrm>
          <a:prstGeom prst="roundRect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E2E2E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52800" y="171450"/>
            <a:ext cx="5791200" cy="628650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52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" descr="Z:\Clients\CSG\Assets (2011 Rebrand)\5.20-11-CSG Logos\PNG\csg_rgb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848600" y="285750"/>
            <a:ext cx="938809" cy="41777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05978"/>
            <a:ext cx="65532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06078"/>
            <a:ext cx="75438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Footer Placeholder 22"/>
          <p:cNvSpPr txBox="1">
            <a:spLocks/>
          </p:cNvSpPr>
          <p:nvPr/>
        </p:nvSpPr>
        <p:spPr>
          <a:xfrm>
            <a:off x="796636" y="4857750"/>
            <a:ext cx="7902420" cy="2166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r>
              <a:rPr lang="en-US" sz="800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                           </a:t>
            </a: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2017 CSG Systems International, Inc. and/or its affiliates (“CSG International”). All rights reserved.</a:t>
            </a:r>
          </a:p>
        </p:txBody>
      </p:sp>
      <p:pic>
        <p:nvPicPr>
          <p:cNvPr id="6146" name="Picture 2" descr="Z:\Clients\CSG\Assets (2011 Rebrand)\Image Library\Square Frames\PowerPoint\TopElement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75906" y="192024"/>
            <a:ext cx="593725" cy="57975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06367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Wingdings" pitchFamily="2" charset="2"/>
        <a:buChar char="§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Calibri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Courier New" pitchFamily="49" charset="0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4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0" y="4976817"/>
            <a:ext cx="29718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AU" sz="800" b="1" kern="1200" baseline="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CSG 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International Confidential and Proprietary Information</a:t>
            </a:r>
            <a:endParaRPr lang="en-US" sz="8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3962400" y="4976817"/>
            <a:ext cx="48006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800" b="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Copyright</a:t>
            </a:r>
            <a:r>
              <a:rPr lang="en-AU" sz="800" kern="1200" dirty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© 2015 CSG Systems International, Inc. and/or its affiliates (“CSG International”). All rights reserved.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763000" y="4976817"/>
            <a:ext cx="3810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364ADC1-BDDC-4EFE-BC72-888E53894A9E}" type="slidenum">
              <a:rPr lang="en-AU" sz="800" b="0" kern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AU" sz="800" kern="1200" dirty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6335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  <p:sldLayoutId id="2147483763" r:id="rId22"/>
    <p:sldLayoutId id="2147483764" r:id="rId2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3A3A3C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E22123"/>
        </a:buClr>
        <a:buFont typeface="Wingdings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E22123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E22123"/>
        </a:buClr>
        <a:buFont typeface="Lucida Grande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E22123"/>
        </a:buClr>
        <a:buFont typeface="Courier New"/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628900" indent="-3429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scott.prugh@csgi.com" TargetMode="External"/><Relationship Id="rId7" Type="http://schemas.openxmlformats.org/officeDocument/2006/relationships/hyperlink" Target="https://www.youtube.com/watch?v=6afD-sQm03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youtube.com/watch?v=tKdIHCL0DUg" TargetMode="External"/><Relationship Id="rId5" Type="http://schemas.openxmlformats.org/officeDocument/2006/relationships/hyperlink" Target="https://www.youtube.com/watch?v=f4et0EGvKXA" TargetMode="External"/><Relationship Id="rId4" Type="http://schemas.openxmlformats.org/officeDocument/2006/relationships/hyperlink" Target="mailto:erica.morrison@csgi.com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hyperlink" Target="http://www.amazon.com/dp/0321601912?tag=contindelive-20" TargetMode="External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33600" y="1733550"/>
            <a:ext cx="4191000" cy="571500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DevOps Overview</a:t>
            </a:r>
            <a:endParaRPr lang="en-US" sz="40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Ops Swallows Dev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46948" y="2167912"/>
            <a:ext cx="2788456" cy="1938992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Techniques(v2)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Holistically Improve Work Visibility</a:t>
            </a:r>
          </a:p>
          <a:p>
            <a:pPr marL="512763" lvl="1" indent="-228600">
              <a:buFont typeface="+mj-lt"/>
              <a:buAutoNum type="alphaL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Incidents</a:t>
            </a:r>
          </a:p>
          <a:p>
            <a:pPr marL="512763" lvl="1" indent="-228600">
              <a:buFont typeface="+mj-lt"/>
              <a:buAutoNum type="alphaL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Dependencies</a:t>
            </a:r>
          </a:p>
          <a:p>
            <a:pPr marL="512763" lvl="1" indent="-228600">
              <a:buFont typeface="+mj-lt"/>
              <a:buAutoNum type="alphaLcParenR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Single Intake of Planned Work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Challenging Shared KPIs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 See &amp; Role Rotation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Infra as Code &amp; Shared Understanding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Legacy Test Automation / ATDD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Telemetry &amp; Shared Understanding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8548" y="1235688"/>
            <a:ext cx="2543837" cy="830997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Pressures &amp; Constraints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Demand for Quality &amp; Speed</a:t>
            </a:r>
          </a:p>
          <a:p>
            <a:pPr algn="ctr"/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SoRs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being pressured to become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SoEs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Org &amp; Process Debt, Technical Debt</a:t>
            </a:r>
            <a:endParaRPr lang="en-US" sz="1200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46948" y="1235688"/>
            <a:ext cx="2784708" cy="830997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Strive for Unimodal IT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Invest in: 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Culture, Empathy, Understanding,</a:t>
            </a:r>
          </a:p>
          <a:p>
            <a:pPr algn="ctr"/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Simplicity &amp; Automation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8547" y="2164107"/>
            <a:ext cx="2543837" cy="1969770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Techniques(v1)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Accelerate Learning &amp; Lean Thinking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Inverse Taylor Maneuver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Inverse Conway Maneuver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Shared Service Continuous Delivery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Environment Congruency &amp; Practice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 Telemetry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Visualize Your Work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 Release &amp; WIP Limits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Cadence &amp; Synchronization</a:t>
            </a:r>
          </a:p>
          <a:p>
            <a:pPr indent="228600">
              <a:buFont typeface="+mj-lt"/>
              <a:buAutoNum type="arabicPeriod"/>
            </a:pP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Reduce Batch Size</a:t>
            </a:r>
            <a:endParaRPr lang="en-US" sz="1050" b="1" u="sng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91200" y="1235688"/>
            <a:ext cx="2784708" cy="830997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Accelerate Feedback &amp; Learning</a:t>
            </a:r>
          </a:p>
          <a:p>
            <a:pPr algn="ctr"/>
            <a:r>
              <a:rPr lang="en-US" sz="1200" dirty="0"/>
              <a:t>Understanding</a:t>
            </a:r>
          </a:p>
          <a:p>
            <a:pPr algn="ctr"/>
            <a:r>
              <a:rPr lang="en-US" sz="1200" dirty="0"/>
              <a:t>Accountability</a:t>
            </a:r>
          </a:p>
          <a:p>
            <a:pPr algn="ctr"/>
            <a:r>
              <a:rPr lang="en-US" sz="1200" dirty="0"/>
              <a:t>Engineering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73325" y="8953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1056" y="91618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7182" y="93535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2016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91200" y="2164107"/>
            <a:ext cx="2784708" cy="1015663"/>
          </a:xfrm>
          <a:prstGeom prst="rect">
            <a:avLst/>
          </a:prstGeom>
          <a:noFill/>
          <a:ln w="25400"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u="sng" dirty="0"/>
              <a:t>Journey and Principles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200" dirty="0"/>
              <a:t>Org Archetype Journey 2012-2016 </a:t>
            </a:r>
            <a:r>
              <a:rPr lang="en-US" sz="1200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Creating Service Delivery Teams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200" dirty="0"/>
              <a:t>What we learned….</a:t>
            </a:r>
          </a:p>
          <a:p>
            <a:pPr marL="228600" indent="-228600">
              <a:buFont typeface="+mj-lt"/>
              <a:buAutoNum type="arabicPeriod" startAt="2"/>
            </a:pPr>
            <a:r>
              <a:rPr lang="en-US" sz="1200" dirty="0"/>
              <a:t>What is next…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85999" y="4400299"/>
            <a:ext cx="7665720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Lucida Grande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Lucida Grande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Courier New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200" b="1" i="1" dirty="0"/>
              <a:t>Scott Prugh, Chief Architect &amp; VP Software Development &amp; Operations, </a:t>
            </a:r>
            <a:r>
              <a:rPr lang="en-US" sz="1200" b="1" i="1" dirty="0">
                <a:hlinkClick r:id="rId3"/>
              </a:rPr>
              <a:t>scott.prugh@csgi.com</a:t>
            </a:r>
            <a:r>
              <a:rPr lang="en-US" sz="1200" b="1" i="1" dirty="0"/>
              <a:t>, @</a:t>
            </a:r>
            <a:r>
              <a:rPr lang="en-US" sz="1200" b="1" i="1" dirty="0" err="1"/>
              <a:t>ScottPrugh</a:t>
            </a:r>
            <a:endParaRPr lang="en-US" sz="1200" b="1" i="1" dirty="0"/>
          </a:p>
          <a:p>
            <a:pPr>
              <a:spcBef>
                <a:spcPts val="0"/>
              </a:spcBef>
            </a:pPr>
            <a:r>
              <a:rPr lang="en-US" sz="1200" b="1" i="1" dirty="0"/>
              <a:t>Erica Morrison, Director Software Development, </a:t>
            </a:r>
            <a:r>
              <a:rPr lang="en-US" sz="1200" b="1" i="1" dirty="0">
                <a:hlinkClick r:id="rId4"/>
              </a:rPr>
              <a:t>erica.morrison@csgi.com</a:t>
            </a:r>
            <a:r>
              <a:rPr lang="en-US" sz="1200" b="1" i="1" dirty="0"/>
              <a:t>, </a:t>
            </a:r>
            <a:r>
              <a:rPr lang="en-US" sz="1200" dirty="0">
                <a:solidFill>
                  <a:schemeClr val="tx1"/>
                </a:solidFill>
              </a:rPr>
              <a:t>@</a:t>
            </a:r>
            <a:r>
              <a:rPr lang="en-US" sz="1200" dirty="0" err="1">
                <a:solidFill>
                  <a:schemeClr val="tx1"/>
                </a:solidFill>
              </a:rPr>
              <a:t>ericarmorrison</a:t>
            </a:r>
            <a:endParaRPr lang="en-US" sz="1200" b="1" i="1" dirty="0"/>
          </a:p>
          <a:p>
            <a:pPr>
              <a:spcBef>
                <a:spcPts val="0"/>
              </a:spcBef>
            </a:pPr>
            <a:endParaRPr lang="en-US" sz="1200" b="1" i="1" dirty="0"/>
          </a:p>
          <a:p>
            <a:pPr>
              <a:spcBef>
                <a:spcPts val="0"/>
              </a:spcBef>
            </a:pPr>
            <a:endParaRPr lang="en-US" sz="1200" b="1" i="1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558013" y="611510"/>
            <a:ext cx="6208946" cy="3600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E7161A"/>
              </a:buClr>
              <a:buFont typeface="Wingdings" charset="2"/>
              <a:buChar char="§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E7161A"/>
              </a:buClr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rgbClr val="E7161A"/>
              </a:buClr>
              <a:buFont typeface="Lucida Grande"/>
              <a:buChar char="-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E7161A"/>
              </a:buClr>
              <a:buFont typeface="Lucida Grande"/>
              <a:buChar char="›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E7161A"/>
              </a:buClr>
              <a:buFont typeface="Courier New"/>
              <a:buChar char="o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628900" indent="-342900" algn="l" defTabSz="457200" rtl="0" eaLnBrk="1" latinLnBrk="0" hangingPunct="1">
              <a:spcBef>
                <a:spcPct val="20000"/>
              </a:spcBef>
              <a:buClr>
                <a:srgbClr val="E22123"/>
              </a:buClr>
              <a:buFont typeface="Arial"/>
              <a:buChar char="•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i="1" dirty="0"/>
              <a:t>Our Cultural and Technical Journey to Realize DevOps at CSG </a:t>
            </a:r>
          </a:p>
        </p:txBody>
      </p:sp>
      <p:sp>
        <p:nvSpPr>
          <p:cNvPr id="4" name="Rectangle 3"/>
          <p:cNvSpPr/>
          <p:nvPr/>
        </p:nvSpPr>
        <p:spPr>
          <a:xfrm>
            <a:off x="533400" y="4088145"/>
            <a:ext cx="1752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YouTube: f4et0EGvKXA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3382037" y="4092241"/>
            <a:ext cx="1723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YouTube: tKdIHCL0DUg</a:t>
            </a:r>
            <a:endParaRPr lang="en-US" sz="1200" dirty="0"/>
          </a:p>
        </p:txBody>
      </p:sp>
      <p:sp>
        <p:nvSpPr>
          <p:cNvPr id="17" name="Rectangle 16"/>
          <p:cNvSpPr/>
          <p:nvPr/>
        </p:nvSpPr>
        <p:spPr>
          <a:xfrm>
            <a:off x="6400800" y="4105722"/>
            <a:ext cx="17233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563C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YouTube: 6afD-sQm03E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4745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DevOps Target Vision and Guiding Principles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16036" y="742950"/>
            <a:ext cx="2823570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1x1 Feature Flow</a:t>
            </a:r>
          </a:p>
          <a:p>
            <a:pPr algn="ctr"/>
            <a:r>
              <a:rPr lang="en-US" sz="1200" b="1" dirty="0"/>
              <a:t>100% Value Add</a:t>
            </a:r>
          </a:p>
          <a:p>
            <a:pPr algn="ctr"/>
            <a:r>
              <a:rPr lang="en-US" sz="1200" b="1" dirty="0"/>
              <a:t>Zero Impact &amp; Customer Delight</a:t>
            </a:r>
          </a:p>
          <a:p>
            <a:pPr algn="ctr"/>
            <a:r>
              <a:rPr lang="en-US" sz="1200" b="1" dirty="0"/>
              <a:t>Security for People and Customers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9232" y="819150"/>
            <a:ext cx="4446538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Customer Focus &amp; Delight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Improve Customer Experience &amp; reduce impact by 80%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Improve delivery speed(cut lead time by 75%)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Deliver customer commitments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Understand and test end to end with our customer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Actively engage and challenge our customers to solve their business needs with dynamic solutions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667306" y="1677111"/>
            <a:ext cx="4283100" cy="29238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Modernization/Process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Optimize for speed and quality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Embrace Continuous Delivery &amp; build for the Public Cloud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Simplify &amp; deploy automation. No tasks/runbooks. More code.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Design from the front-of factory: More engineering, less duct-tape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Embrace IAC: Congruency desktop to cloud. Think cattle not pets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Embrace OSS/eliminate heavy and burdensome solutions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Design broad based fixes, build safe architectures, rehearse failure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No impact, small cycle time maintenance windows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Make system behavior visible: Deploy telemetry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Reduce technology variance(Buoys)/consolidate system redundancy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Commoditize access to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API focused exposure. No direct access across systems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Integrate security into the product lifecycle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Enable data center mobility by 2019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Commoditize our code, reduce cost: 20(ZIIP)/10(GPU) by 2020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31164" y="2266950"/>
            <a:ext cx="4454606" cy="18928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People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Spread Lean &amp; Kata Thinking(Culture of Learning)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Encourage risk-taking, safe experimentation and knowledge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Encourage continuous and faster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Grow/Hire/Organize T and E-Shaped skills(people and teams)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Build a modern, high performance and flexible culture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Empower teams for Understanding, Accountability and Engineering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Remove handoffs, self-serve, eliminate helplessness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u="sng" dirty="0"/>
              <a:t>Initiate and Lead change with courage. Challenge the status quo.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Celebrate success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4610100" y="772400"/>
            <a:ext cx="839325" cy="710543"/>
            <a:chOff x="7574266" y="2853377"/>
            <a:chExt cx="1244976" cy="1051560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39" name="Oval 38"/>
            <p:cNvSpPr>
              <a:spLocks noChangeAspect="1"/>
            </p:cNvSpPr>
            <p:nvPr/>
          </p:nvSpPr>
          <p:spPr>
            <a:xfrm>
              <a:off x="7690619" y="2853377"/>
              <a:ext cx="1051560" cy="1051560"/>
            </a:xfrm>
            <a:prstGeom prst="ellipse">
              <a:avLst/>
            </a:prstGeom>
            <a:grpFill/>
            <a:ln w="3175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6827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3651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0479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7303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4131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0955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197782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4606" algn="l" defTabSz="456827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/>
            </a:p>
          </p:txBody>
        </p:sp>
        <p:sp>
          <p:nvSpPr>
            <p:cNvPr id="40" name="TextBox 47"/>
            <p:cNvSpPr txBox="1"/>
            <p:nvPr/>
          </p:nvSpPr>
          <p:spPr>
            <a:xfrm>
              <a:off x="7574266" y="3233088"/>
              <a:ext cx="1244976" cy="227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6827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3651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0479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7303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4131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0955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197782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4606" algn="l" defTabSz="456827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sz="1100" b="1" i="1">
                  <a:latin typeface="Helvetica"/>
                  <a:cs typeface="Helvetica"/>
                </a:rPr>
                <a:t>Vision</a:t>
              </a:r>
            </a:p>
          </p:txBody>
        </p:sp>
      </p:grpSp>
      <p:cxnSp>
        <p:nvCxnSpPr>
          <p:cNvPr id="41" name="Straight Arrow Connector 40"/>
          <p:cNvCxnSpPr/>
          <p:nvPr/>
        </p:nvCxnSpPr>
        <p:spPr>
          <a:xfrm flipV="1">
            <a:off x="5401954" y="1107620"/>
            <a:ext cx="714081" cy="2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2400" y="4300912"/>
            <a:ext cx="8233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u="sng" dirty="0"/>
              <a:t>Model the behavior you want to see: </a:t>
            </a:r>
          </a:p>
          <a:p>
            <a:pPr algn="ctr"/>
            <a:r>
              <a:rPr lang="en-US" sz="1600" b="1" i="1" dirty="0"/>
              <a:t>As Leaders we need to understand and model these principles.  The people we lead will follow.</a:t>
            </a:r>
          </a:p>
        </p:txBody>
      </p:sp>
    </p:spTree>
    <p:extLst>
      <p:ext uri="{BB962C8B-B14F-4D97-AF65-F5344CB8AC3E}">
        <p14:creationId xmlns:p14="http://schemas.microsoft.com/office/powerpoint/2010/main" val="3879695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DevOps/Lean Bookshelf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600" y="1228685"/>
            <a:ext cx="1027930" cy="1466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45" y="1228685"/>
            <a:ext cx="1141172" cy="1486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75" y="3085050"/>
            <a:ext cx="1143000" cy="1463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62" y="3081265"/>
            <a:ext cx="1067632" cy="14630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4" descr="http://www.continuousdelivery.com/wp-content/uploads/2012/06/cover.pn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181" y="1250940"/>
            <a:ext cx="1100004" cy="144222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3769" y="1023575"/>
            <a:ext cx="964581" cy="139264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95343" y="3085050"/>
            <a:ext cx="986254" cy="146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0377" y="3085049"/>
            <a:ext cx="1076974" cy="141781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85038" y="1018166"/>
            <a:ext cx="938670" cy="13980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06895" y="3109976"/>
            <a:ext cx="1013192" cy="13928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92054" y="2394425"/>
            <a:ext cx="53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Fun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2054" y="4519852"/>
            <a:ext cx="1446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Foundational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66342" y="2691559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u="sng" dirty="0"/>
              <a:t>Practices</a:t>
            </a:r>
          </a:p>
        </p:txBody>
      </p:sp>
      <p:sp>
        <p:nvSpPr>
          <p:cNvPr id="17" name="Right Brace 16"/>
          <p:cNvSpPr/>
          <p:nvPr/>
        </p:nvSpPr>
        <p:spPr>
          <a:xfrm rot="16200000">
            <a:off x="7261793" y="-100092"/>
            <a:ext cx="362130" cy="2236517"/>
          </a:xfrm>
          <a:prstGeom prst="rightBrac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116486" y="52691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2017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214556"/>
            <a:ext cx="2068241" cy="128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458004" y="4446054"/>
            <a:ext cx="2622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u="sng" dirty="0">
                <a:solidFill>
                  <a:srgbClr val="0072C8"/>
                </a:solidFill>
              </a:rPr>
              <a:t>www.scaledagileframework.com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669" y="1023428"/>
            <a:ext cx="928530" cy="13927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14766" y="3105718"/>
            <a:ext cx="861929" cy="141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23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330326" y="2190750"/>
            <a:ext cx="26643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3 minutes</a:t>
            </a:r>
          </a:p>
        </p:txBody>
      </p:sp>
    </p:spTree>
    <p:extLst>
      <p:ext uri="{BB962C8B-B14F-4D97-AF65-F5344CB8AC3E}">
        <p14:creationId xmlns:p14="http://schemas.microsoft.com/office/powerpoint/2010/main" val="1636507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DevOps?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152400" y="1276350"/>
            <a:ext cx="8839200" cy="25146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b="1" i="1" dirty="0"/>
              <a:t>DevOps is the combination of </a:t>
            </a:r>
            <a:r>
              <a:rPr lang="en-US" sz="3200" b="1" i="1" u="sng" dirty="0"/>
              <a:t>cultural philosophies</a:t>
            </a:r>
            <a:r>
              <a:rPr lang="en-US" sz="3200" b="1" i="1" dirty="0"/>
              <a:t>, </a:t>
            </a:r>
            <a:r>
              <a:rPr lang="en-US" sz="3200" b="1" i="1" u="sng" dirty="0"/>
              <a:t>practices</a:t>
            </a:r>
            <a:r>
              <a:rPr lang="en-US" sz="3200" b="1" i="1" dirty="0"/>
              <a:t>, and </a:t>
            </a:r>
            <a:r>
              <a:rPr lang="en-US" sz="3200" b="1" i="1" u="sng" dirty="0"/>
              <a:t>tools</a:t>
            </a:r>
            <a:r>
              <a:rPr lang="en-US" sz="3200" b="1" i="1" dirty="0"/>
              <a:t> that increases an organization’s ability to </a:t>
            </a:r>
            <a:r>
              <a:rPr lang="en-US" sz="3200" b="1" i="1" u="sng" dirty="0"/>
              <a:t>deliver high quality services at high velocity</a:t>
            </a:r>
            <a:r>
              <a:rPr lang="en-US" sz="3200" b="1" i="1" dirty="0"/>
              <a:t> and </a:t>
            </a:r>
            <a:r>
              <a:rPr lang="en-US" sz="3200" b="1" i="1" u="sng" dirty="0"/>
              <a:t>learn faster</a:t>
            </a:r>
            <a:r>
              <a:rPr lang="en-US" sz="3200" b="1" i="1" dirty="0"/>
              <a:t> to delight their customers and compete effectively in the market.</a:t>
            </a:r>
          </a:p>
        </p:txBody>
      </p:sp>
    </p:spTree>
    <p:extLst>
      <p:ext uri="{BB962C8B-B14F-4D97-AF65-F5344CB8AC3E}">
        <p14:creationId xmlns:p14="http://schemas.microsoft.com/office/powerpoint/2010/main" val="292136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Three Ways of DevOps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152400" y="971550"/>
            <a:ext cx="6477000" cy="41524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2250"/>
              </a:spcAft>
            </a:pPr>
            <a:r>
              <a:rPr lang="en-US" sz="2800" dirty="0">
                <a:solidFill>
                  <a:srgbClr val="5F6062"/>
                </a:solidFill>
              </a:rPr>
              <a:t>The Principles of Flow(Systems Thinking)</a:t>
            </a:r>
          </a:p>
          <a:p>
            <a:pPr algn="ctr">
              <a:spcAft>
                <a:spcPts val="2250"/>
              </a:spcAft>
            </a:pPr>
            <a:endParaRPr lang="en-US" sz="2800" dirty="0">
              <a:solidFill>
                <a:srgbClr val="5F6062"/>
              </a:solidFill>
            </a:endParaRPr>
          </a:p>
          <a:p>
            <a:pPr algn="ctr">
              <a:spcAft>
                <a:spcPts val="2250"/>
              </a:spcAft>
            </a:pPr>
            <a:r>
              <a:rPr lang="en-US" sz="2800" dirty="0">
                <a:solidFill>
                  <a:srgbClr val="5F6062"/>
                </a:solidFill>
              </a:rPr>
              <a:t>The Principles of Feedback</a:t>
            </a:r>
          </a:p>
          <a:p>
            <a:pPr algn="ctr">
              <a:spcAft>
                <a:spcPts val="2250"/>
              </a:spcAft>
            </a:pPr>
            <a:endParaRPr lang="en-US" sz="2800" dirty="0">
              <a:solidFill>
                <a:srgbClr val="5F6062"/>
              </a:solidFill>
            </a:endParaRPr>
          </a:p>
          <a:p>
            <a:pPr algn="ctr">
              <a:spcAft>
                <a:spcPts val="2250"/>
              </a:spcAft>
            </a:pPr>
            <a:r>
              <a:rPr lang="en-US" sz="2800" dirty="0">
                <a:solidFill>
                  <a:srgbClr val="5F6062"/>
                </a:solidFill>
              </a:rPr>
              <a:t>The Principles of Continual Learning</a:t>
            </a:r>
          </a:p>
          <a:p>
            <a:pPr algn="ctr">
              <a:spcAft>
                <a:spcPts val="2250"/>
              </a:spcAft>
            </a:pPr>
            <a:endParaRPr lang="en-US" sz="2800" dirty="0">
              <a:solidFill>
                <a:srgbClr val="5F6062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362200" y="19621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38400" y="34861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656" y="895350"/>
            <a:ext cx="2657475" cy="6553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948" y="2266950"/>
            <a:ext cx="2492890" cy="6806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49" y="3741206"/>
            <a:ext cx="2463848" cy="54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07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066800" y="-9524"/>
            <a:ext cx="7696200" cy="857250"/>
          </a:xfrm>
        </p:spPr>
        <p:txBody>
          <a:bodyPr>
            <a:noAutofit/>
          </a:bodyPr>
          <a:lstStyle/>
          <a:p>
            <a:r>
              <a:rPr lang="en-US" sz="2800" dirty="0"/>
              <a:t>The First Way:</a:t>
            </a:r>
            <a:br>
              <a:rPr lang="en-US" sz="2800" dirty="0"/>
            </a:br>
            <a:r>
              <a:rPr lang="en-US" sz="2800" dirty="0"/>
              <a:t> Principles of Flow(Systems Thinking)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304800" y="1104900"/>
            <a:ext cx="8610600" cy="4038600"/>
          </a:xfrm>
        </p:spPr>
        <p:txBody>
          <a:bodyPr>
            <a:noAutofit/>
          </a:bodyPr>
          <a:lstStyle/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MAKE OUR WORK VISIBLE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LIMIT WORK IN PROCESS(WIP)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REDUCE BATCH SIZES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REDUCE THE NUMBER OF HANDOFFS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CONTINUALLY IDENTIFY AND ELEVATE OUR CONSTRAINTS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ELIMINATE HARDSHIPS AND WASTE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4114800" y="15811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4114800" y="22669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114800" y="29527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114800" y="35623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114800" y="4248150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61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219200" y="57150"/>
            <a:ext cx="7315201" cy="857250"/>
          </a:xfrm>
        </p:spPr>
        <p:txBody>
          <a:bodyPr>
            <a:noAutofit/>
          </a:bodyPr>
          <a:lstStyle/>
          <a:p>
            <a:r>
              <a:rPr lang="en-US" sz="2800" dirty="0"/>
              <a:t>The Second Way:</a:t>
            </a:r>
            <a:br>
              <a:rPr lang="en-US" sz="2800" dirty="0"/>
            </a:br>
            <a:r>
              <a:rPr lang="en-US" sz="2800" dirty="0"/>
              <a:t>The Principles of Feedback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76200" y="1311275"/>
            <a:ext cx="8991600" cy="339407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WORKING SAFELY IN COMPLEX SYSTEMS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SEE PROBLEMS AS THEY OCCUR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SWARM AND SOLVE PROBLEMS TO BUILD KNOWLEDGE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KEEP PUSHING QUALITY CLOSER TO THE SOURCE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8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800" dirty="0"/>
              <a:t>ENABLE OPTIMIZING FOR DOWNSTREAM WORKCENTERS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962400" y="1768475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962400" y="2454275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62400" y="3063875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62400" y="3749675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380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3999" y="38100"/>
            <a:ext cx="6781801" cy="857250"/>
          </a:xfrm>
        </p:spPr>
        <p:txBody>
          <a:bodyPr>
            <a:normAutofit fontScale="90000"/>
          </a:bodyPr>
          <a:lstStyle/>
          <a:p>
            <a:r>
              <a:rPr lang="en-US" dirty="0"/>
              <a:t>The Third Way: </a:t>
            </a:r>
            <a:br>
              <a:rPr lang="en-US" dirty="0"/>
            </a:br>
            <a:r>
              <a:rPr lang="en-US" dirty="0"/>
              <a:t>Continual Learning and Experimentation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4294967295"/>
          </p:nvPr>
        </p:nvSpPr>
        <p:spPr>
          <a:xfrm>
            <a:off x="152400" y="1123950"/>
            <a:ext cx="8915400" cy="2971800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600" dirty="0"/>
              <a:t>ENABLE ORGANIZATIONAL LEARNING AND A SAFETY CULTURE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6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600" dirty="0"/>
              <a:t>INSTITUTIONALIZE THE IMPROVEMENT OF DAILY WORK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6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600" dirty="0"/>
              <a:t>TRANSFORM LOCAL DISCOVERIES INTO GLOBAL IMPROVEMENTS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6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600" dirty="0"/>
              <a:t>INJECT RESILIENCE PATTERNS INTO OUR DAILY WORK</a:t>
            </a:r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endParaRPr lang="en-US" sz="2600" dirty="0"/>
          </a:p>
          <a:p>
            <a:pPr marL="0" indent="0" algn="ctr">
              <a:lnSpc>
                <a:spcPct val="70000"/>
              </a:lnSpc>
              <a:spcBef>
                <a:spcPts val="200"/>
              </a:spcBef>
              <a:buNone/>
            </a:pPr>
            <a:r>
              <a:rPr lang="en-US" sz="2600" dirty="0"/>
              <a:t>LEADERS REINFORCE A LEARNING CULTURE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962400" y="1581149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962400" y="2190749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962400" y="2800349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962400" y="3409949"/>
            <a:ext cx="1242663" cy="0"/>
          </a:xfrm>
          <a:prstGeom prst="line">
            <a:avLst/>
          </a:prstGeom>
          <a:ln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3842285"/>
            <a:ext cx="1921830" cy="10681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1027" y="3714750"/>
            <a:ext cx="1429546" cy="106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5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doing at CSG?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232" y="819150"/>
            <a:ext cx="3899368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Technical Practices of Flow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One Code Base Continually Integrated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Continuous Module Integration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Nightly Full System Integration &amp; Testing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Cadence Based Production Delivery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600" b="1" dirty="0"/>
              <a:t>Weekly to Quarterly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Infrastructure as Code / Security as Code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Operations Automation</a:t>
            </a:r>
            <a:endParaRPr lang="en-US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139232" y="3028950"/>
            <a:ext cx="3899368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Technical Practices of Continual Learning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Learning in Every Day Work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DevOps Community of Practice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Hackathons / </a:t>
            </a:r>
            <a:r>
              <a:rPr lang="en-US" sz="1600" b="1" dirty="0" err="1"/>
              <a:t>Hackdays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91389" y="815866"/>
            <a:ext cx="3899368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u="sng" dirty="0"/>
              <a:t>Technical Practices of Feedback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Pervasive Telemetry at Scale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Telemetry Analytics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Safe Deploys(Blue/Green, Canary)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Service Owner Build &amp; Run Teams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b="1" dirty="0"/>
              <a:t>Localized Cab / Lightweight Coordination</a:t>
            </a:r>
            <a:endParaRPr lang="en-US" sz="1400" dirty="0"/>
          </a:p>
        </p:txBody>
      </p:sp>
      <p:pic>
        <p:nvPicPr>
          <p:cNvPr id="2050" name="Picture 2" descr="https://pbs.twimg.com/media/Cx_JAMjUQAAKfeI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593" r="11593"/>
          <a:stretch/>
        </p:blipFill>
        <p:spPr bwMode="auto">
          <a:xfrm>
            <a:off x="6677748" y="2724150"/>
            <a:ext cx="2246451" cy="2186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881253"/>
            <a:ext cx="1328411" cy="18945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0392818"/>
      </p:ext>
    </p:extLst>
  </p:cSld>
  <p:clrMapOvr>
    <a:masterClrMapping/>
  </p:clrMapOvr>
</p:sld>
</file>

<file path=ppt/theme/theme1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9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CSG PowerPoint Template 2015">
  <a:themeElements>
    <a:clrScheme name="CSG COLORS 2015 (RGB)">
      <a:dk1>
        <a:srgbClr val="000000"/>
      </a:dk1>
      <a:lt1>
        <a:srgbClr val="FFFFFF"/>
      </a:lt1>
      <a:dk2>
        <a:srgbClr val="5F6062"/>
      </a:dk2>
      <a:lt2>
        <a:srgbClr val="FFFFFF"/>
      </a:lt2>
      <a:accent1>
        <a:srgbClr val="EE3524"/>
      </a:accent1>
      <a:accent2>
        <a:srgbClr val="8E9300"/>
      </a:accent2>
      <a:accent3>
        <a:srgbClr val="00A8CB"/>
      </a:accent3>
      <a:accent4>
        <a:srgbClr val="D37E30"/>
      </a:accent4>
      <a:accent5>
        <a:srgbClr val="8A1F03"/>
      </a:accent5>
      <a:accent6>
        <a:srgbClr val="6D8EA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SG Traditional Template ">
  <a:themeElements>
    <a:clrScheme name="CSG COLORS 2015">
      <a:dk1>
        <a:srgbClr val="000000"/>
      </a:dk1>
      <a:lt1>
        <a:srgbClr val="FFFFFF"/>
      </a:lt1>
      <a:dk2>
        <a:srgbClr val="4C4D4F"/>
      </a:dk2>
      <a:lt2>
        <a:srgbClr val="FFFFFF"/>
      </a:lt2>
      <a:accent1>
        <a:srgbClr val="EE3524"/>
      </a:accent1>
      <a:accent2>
        <a:srgbClr val="7C8303"/>
      </a:accent2>
      <a:accent3>
        <a:srgbClr val="00A8CB"/>
      </a:accent3>
      <a:accent4>
        <a:srgbClr val="C76A25"/>
      </a:accent4>
      <a:accent5>
        <a:srgbClr val="761305"/>
      </a:accent5>
      <a:accent6>
        <a:srgbClr val="6D8EA7"/>
      </a:accent6>
      <a:hlink>
        <a:srgbClr val="0000FF"/>
      </a:hlink>
      <a:folHlink>
        <a:srgbClr val="800080"/>
      </a:folHlink>
    </a:clrScheme>
    <a:fontScheme name="Custom 1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SG PowerPoint Template 2015 16-9 format">
  <a:themeElements>
    <a:clrScheme name="CSG COLORS 2015 (RGB)">
      <a:dk1>
        <a:srgbClr val="000000"/>
      </a:dk1>
      <a:lt1>
        <a:srgbClr val="FFFFFF"/>
      </a:lt1>
      <a:dk2>
        <a:srgbClr val="5F6062"/>
      </a:dk2>
      <a:lt2>
        <a:srgbClr val="FFFFFF"/>
      </a:lt2>
      <a:accent1>
        <a:srgbClr val="EE3524"/>
      </a:accent1>
      <a:accent2>
        <a:srgbClr val="8E9300"/>
      </a:accent2>
      <a:accent3>
        <a:srgbClr val="00A8CB"/>
      </a:accent3>
      <a:accent4>
        <a:srgbClr val="D37E30"/>
      </a:accent4>
      <a:accent5>
        <a:srgbClr val="8A1F03"/>
      </a:accent5>
      <a:accent6>
        <a:srgbClr val="6D8EA7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2354207A8465142AED95D5F20E56A21" ma:contentTypeVersion="0" ma:contentTypeDescription="Create a new document." ma:contentTypeScope="" ma:versionID="59bf9e0914a8a5de1cf39ed59c083d6f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92B5D3-AF6C-4CB0-ADD3-8AD3D7947B9E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F3AD7AE1-4193-45BC-AD9C-04E1500465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B58D42C-9898-4E4D-A1EB-7D5DB4B6D8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26587</TotalTime>
  <Words>801</Words>
  <Application>Microsoft Office PowerPoint</Application>
  <PresentationFormat>On-screen Show (16:9)</PresentationFormat>
  <Paragraphs>163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Arial</vt:lpstr>
      <vt:lpstr>Arial Black</vt:lpstr>
      <vt:lpstr>Calibri</vt:lpstr>
      <vt:lpstr>Courier New</vt:lpstr>
      <vt:lpstr>Helvetica</vt:lpstr>
      <vt:lpstr>Lucida Grande</vt:lpstr>
      <vt:lpstr>Times New Roman</vt:lpstr>
      <vt:lpstr>Wingdings</vt:lpstr>
      <vt:lpstr>2_Custom Design</vt:lpstr>
      <vt:lpstr>CSG PowerPoint Template 2015</vt:lpstr>
      <vt:lpstr>CSG Traditional Template </vt:lpstr>
      <vt:lpstr>CSG PowerPoint Template 2015 16-9 format</vt:lpstr>
      <vt:lpstr>PowerPoint Presentation</vt:lpstr>
      <vt:lpstr>DevOps/Lean Bookshelf</vt:lpstr>
      <vt:lpstr>What is DevOps?</vt:lpstr>
      <vt:lpstr>What is DevOps?</vt:lpstr>
      <vt:lpstr>The Three Ways of DevOps</vt:lpstr>
      <vt:lpstr>The First Way:  Principles of Flow(Systems Thinking)</vt:lpstr>
      <vt:lpstr>The Second Way: The Principles of Feedback</vt:lpstr>
      <vt:lpstr>The Third Way:  Continual Learning and Experimentation</vt:lpstr>
      <vt:lpstr>What are we doing at CSG?</vt:lpstr>
      <vt:lpstr>When Ops Swallows Dev</vt:lpstr>
      <vt:lpstr>DevOps Target Vision and Guiding Principles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 Kickoff</dc:title>
  <dc:creator>Scott Prugh</dc:creator>
  <cp:lastModifiedBy>Scott Prugh</cp:lastModifiedBy>
  <cp:revision>491</cp:revision>
  <dcterms:modified xsi:type="dcterms:W3CDTF">2017-10-25T17:54:17Z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0x01010062354207A8465142AED95D5F20E56A21</vt:lpwstr>
  </property>
</Properties>
</file>